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75" r:id="rId4"/>
    <p:sldId id="260" r:id="rId5"/>
    <p:sldId id="267" r:id="rId6"/>
    <p:sldId id="276" r:id="rId7"/>
    <p:sldId id="277" r:id="rId8"/>
    <p:sldId id="258" r:id="rId9"/>
    <p:sldId id="261" r:id="rId10"/>
    <p:sldId id="259" r:id="rId11"/>
    <p:sldId id="279" r:id="rId12"/>
    <p:sldId id="264" r:id="rId13"/>
    <p:sldId id="263" r:id="rId14"/>
    <p:sldId id="268" r:id="rId15"/>
    <p:sldId id="280" r:id="rId16"/>
    <p:sldId id="272" r:id="rId17"/>
    <p:sldId id="273" r:id="rId18"/>
  </p:sldIdLst>
  <p:sldSz cx="9144000" cy="6858000" type="screen4x3"/>
  <p:notesSz cx="7099300" cy="1023461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DA04AC0-E7C3-43E8-98DE-0B214293D379}" type="datetimeFigureOut">
              <a:rPr lang="pt-PT" smtClean="0"/>
              <a:pPr/>
              <a:t>16/06/2021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312135E-B6FB-4DBF-A1CA-CB3CCD712978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0345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pt-PT" dirty="0"/>
          </a:p>
        </p:txBody>
      </p:sp>
      <p:sp>
        <p:nvSpPr>
          <p:cNvPr id="7" name="Right Arrow 6"/>
          <p:cNvSpPr/>
          <p:nvPr userDrawn="1"/>
        </p:nvSpPr>
        <p:spPr>
          <a:xfrm>
            <a:off x="0" y="782034"/>
            <a:ext cx="9144000" cy="126686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RF02-PR.GES/V05</a:t>
            </a:r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‹nº›</a:t>
            </a:fld>
            <a:endParaRPr lang="pt-PT"/>
          </a:p>
        </p:txBody>
      </p:sp>
      <p:pic>
        <p:nvPicPr>
          <p:cNvPr id="11" name="Imagem 5" descr="SAS_novo_Co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7636" y="55805"/>
            <a:ext cx="2116852" cy="70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6122"/>
            <a:ext cx="2133600" cy="58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5955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122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9" name="Rectângulo 8"/>
          <p:cNvSpPr/>
          <p:nvPr userDrawn="1"/>
        </p:nvSpPr>
        <p:spPr>
          <a:xfrm>
            <a:off x="3654409" y="3244334"/>
            <a:ext cx="18351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/>
              <a:t>RF01-PR.GES/V01</a:t>
            </a:r>
          </a:p>
        </p:txBody>
      </p:sp>
      <p:sp>
        <p:nvSpPr>
          <p:cNvPr id="10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3172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RF02-PR.GES/V05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50CBA-CB1C-49AE-8FE9-2225A0E4486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777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2304256"/>
          </a:xfrm>
        </p:spPr>
        <p:txBody>
          <a:bodyPr>
            <a:normAutofit fontScale="92500" lnSpcReduction="10000"/>
          </a:bodyPr>
          <a:lstStyle/>
          <a:p>
            <a:r>
              <a:rPr lang="pt-PT" dirty="0"/>
              <a:t>Manual da Qualidade</a:t>
            </a:r>
          </a:p>
          <a:p>
            <a:r>
              <a:rPr lang="pt-PT" dirty="0"/>
              <a:t>Instituto Politécnico de Lisboa (IPL) e Serviços de </a:t>
            </a:r>
            <a:r>
              <a:rPr lang="pt-PT" dirty="0" err="1"/>
              <a:t>Acção</a:t>
            </a:r>
            <a:r>
              <a:rPr lang="pt-PT" dirty="0"/>
              <a:t> Social do Instituto Politécnico de Lisboa (SAS/IPL)</a:t>
            </a:r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</a:t>
            </a:fld>
            <a:endParaRPr lang="pt-PT"/>
          </a:p>
        </p:txBody>
      </p:sp>
      <p:pic>
        <p:nvPicPr>
          <p:cNvPr id="6" name="Imagem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861346"/>
            <a:ext cx="1105272" cy="5838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323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10</a:t>
            </a:fld>
            <a:endParaRPr lang="pt-PT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12" y="908720"/>
            <a:ext cx="8477975" cy="551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8860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11</a:t>
            </a:fld>
            <a:endParaRPr lang="pt-PT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PT"/>
          </a:p>
        </p:txBody>
      </p:sp>
      <p:graphicFrame>
        <p:nvGraphicFramePr>
          <p:cNvPr id="8" name="Objec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911454"/>
              </p:ext>
            </p:extLst>
          </p:nvPr>
        </p:nvGraphicFramePr>
        <p:xfrm>
          <a:off x="971600" y="116632"/>
          <a:ext cx="6984776" cy="6624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Visio" r:id="rId3" imgW="7151751" imgH="10198989" progId="Visio.Drawing.11">
                  <p:embed/>
                </p:oleObj>
              </mc:Choice>
              <mc:Fallback>
                <p:oleObj name="Visio" r:id="rId3" imgW="7151751" imgH="10198989" progId="Visio.Drawing.11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6632"/>
                        <a:ext cx="6984776" cy="66247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334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7704" y="1052736"/>
            <a:ext cx="6984776" cy="4896544"/>
          </a:xfrm>
        </p:spPr>
        <p:txBody>
          <a:bodyPr>
            <a:noAutofit/>
          </a:bodyPr>
          <a:lstStyle/>
          <a:p>
            <a:pPr algn="l"/>
            <a:r>
              <a:rPr lang="pt-PT" sz="1600" dirty="0">
                <a:solidFill>
                  <a:schemeClr val="tx1"/>
                </a:solidFill>
              </a:rPr>
              <a:t>O Sistema de Gestão da Qualidade dos </a:t>
            </a:r>
            <a:r>
              <a:rPr lang="pt-PT" sz="1600" b="1" dirty="0">
                <a:solidFill>
                  <a:schemeClr val="tx1"/>
                </a:solidFill>
              </a:rPr>
              <a:t>Serviços da Presidência do IPL</a:t>
            </a:r>
            <a:r>
              <a:rPr lang="pt-PT" sz="1600" dirty="0">
                <a:solidFill>
                  <a:schemeClr val="tx1"/>
                </a:solidFill>
              </a:rPr>
              <a:t> aplica-se à </a:t>
            </a:r>
            <a:r>
              <a:rPr lang="pt-PT" sz="1600" b="1" dirty="0">
                <a:solidFill>
                  <a:schemeClr val="tx1"/>
                </a:solidFill>
              </a:rPr>
              <a:t>representação nacional e internacional das atividades desenvolvidas pelo Instituto e serviços administrativos e técnicos de apoio às Unidades Orgânicas que pertencem ao Instituto.  </a:t>
            </a:r>
          </a:p>
          <a:p>
            <a:pPr algn="l"/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O Sistema de Gestão da Qualidade dos </a:t>
            </a:r>
            <a:r>
              <a:rPr lang="pt-PT" sz="1600" b="1" dirty="0">
                <a:solidFill>
                  <a:schemeClr val="tx1"/>
                </a:solidFill>
              </a:rPr>
              <a:t>Serviços de </a:t>
            </a:r>
            <a:r>
              <a:rPr lang="pt-PT" sz="1600" b="1" dirty="0" err="1">
                <a:solidFill>
                  <a:schemeClr val="tx1"/>
                </a:solidFill>
              </a:rPr>
              <a:t>Acção</a:t>
            </a:r>
            <a:r>
              <a:rPr lang="pt-PT" sz="1600" b="1" dirty="0">
                <a:solidFill>
                  <a:schemeClr val="tx1"/>
                </a:solidFill>
              </a:rPr>
              <a:t> Social </a:t>
            </a:r>
            <a:r>
              <a:rPr lang="pt-PT" sz="1600" dirty="0">
                <a:solidFill>
                  <a:schemeClr val="tx1"/>
                </a:solidFill>
              </a:rPr>
              <a:t>aplica-se aos </a:t>
            </a:r>
            <a:r>
              <a:rPr lang="pt-PT" sz="1600" b="1" dirty="0">
                <a:solidFill>
                  <a:schemeClr val="tx1"/>
                </a:solidFill>
              </a:rPr>
              <a:t>apoios sociais diretos e indiretos </a:t>
            </a:r>
            <a:r>
              <a:rPr lang="pt-PT" sz="1600" dirty="0">
                <a:solidFill>
                  <a:schemeClr val="tx1"/>
                </a:solidFill>
              </a:rPr>
              <a:t>aos estudantes do Ensino Superior Politécnico, incluindo a atribuição de bolsas, gestão do alojamento e da alimentação.</a:t>
            </a:r>
          </a:p>
          <a:p>
            <a:pPr algn="l"/>
            <a:endParaRPr lang="pt-PT" sz="1600" b="1" dirty="0">
              <a:solidFill>
                <a:schemeClr val="tx1"/>
              </a:solidFill>
            </a:endParaRPr>
          </a:p>
          <a:p>
            <a:pPr algn="l"/>
            <a:r>
              <a:rPr lang="pt-PT" sz="1600" b="1" dirty="0">
                <a:solidFill>
                  <a:schemeClr val="tx1"/>
                </a:solidFill>
              </a:rPr>
              <a:t>Aplicabilidade dos requisitos:</a:t>
            </a:r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Para cada processo incluído no Sistema de Gestão da Qualidade, os </a:t>
            </a:r>
            <a:r>
              <a:rPr lang="pt-PT" sz="1600" b="1" dirty="0">
                <a:solidFill>
                  <a:schemeClr val="tx1"/>
                </a:solidFill>
              </a:rPr>
              <a:t>Serviços da Presidência </a:t>
            </a:r>
            <a:r>
              <a:rPr lang="pt-PT" sz="1600" b="1" dirty="0" smtClean="0">
                <a:solidFill>
                  <a:schemeClr val="tx1"/>
                </a:solidFill>
              </a:rPr>
              <a:t>e de </a:t>
            </a:r>
            <a:r>
              <a:rPr lang="pt-PT" sz="1600" b="1" dirty="0" err="1">
                <a:solidFill>
                  <a:schemeClr val="tx1"/>
                </a:solidFill>
              </a:rPr>
              <a:t>Acção</a:t>
            </a:r>
            <a:r>
              <a:rPr lang="pt-PT" sz="1600" b="1" dirty="0">
                <a:solidFill>
                  <a:schemeClr val="tx1"/>
                </a:solidFill>
              </a:rPr>
              <a:t> Social do IPL</a:t>
            </a:r>
            <a:r>
              <a:rPr lang="pt-PT" sz="1600" dirty="0">
                <a:solidFill>
                  <a:schemeClr val="tx1"/>
                </a:solidFill>
              </a:rPr>
              <a:t> garantem a identificação e cumprimento dos requisitos aplicáveis da Norma NP EN ISO 9001:2015</a:t>
            </a:r>
            <a:r>
              <a:rPr lang="pt-PT" sz="1600" dirty="0" smtClean="0">
                <a:solidFill>
                  <a:schemeClr val="tx1"/>
                </a:solidFill>
              </a:rPr>
              <a:t>.</a:t>
            </a:r>
            <a:endParaRPr lang="pt-PT" sz="16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36512" y="908720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Âmbito do SGQ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5952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1268760"/>
            <a:ext cx="6840760" cy="3309640"/>
          </a:xfrm>
        </p:spPr>
        <p:txBody>
          <a:bodyPr>
            <a:noAutofit/>
          </a:bodyPr>
          <a:lstStyle/>
          <a:p>
            <a:pPr algn="l"/>
            <a:r>
              <a:rPr lang="pt-PT" sz="1600" dirty="0">
                <a:solidFill>
                  <a:schemeClr val="tx1"/>
                </a:solidFill>
              </a:rPr>
              <a:t>Os </a:t>
            </a:r>
            <a:r>
              <a:rPr lang="pt-PT" sz="1600" b="1" dirty="0">
                <a:solidFill>
                  <a:schemeClr val="tx1"/>
                </a:solidFill>
              </a:rPr>
              <a:t>Serviços da Presidência e Serviços de </a:t>
            </a:r>
            <a:r>
              <a:rPr lang="pt-PT" sz="1600" b="1" dirty="0" err="1">
                <a:solidFill>
                  <a:schemeClr val="tx1"/>
                </a:solidFill>
              </a:rPr>
              <a:t>Acção</a:t>
            </a:r>
            <a:r>
              <a:rPr lang="pt-PT" sz="1600" b="1" dirty="0">
                <a:solidFill>
                  <a:schemeClr val="tx1"/>
                </a:solidFill>
              </a:rPr>
              <a:t> Social do IPL</a:t>
            </a:r>
            <a:r>
              <a:rPr lang="pt-PT" sz="1600" dirty="0">
                <a:solidFill>
                  <a:schemeClr val="tx1"/>
                </a:solidFill>
              </a:rPr>
              <a:t> adotam a abordagem por processos, identificando e gerindo os processos praticados, bem como a sequência e interação entre estes processos.</a:t>
            </a:r>
          </a:p>
          <a:p>
            <a:pPr algn="l"/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O “Mapa dos Processos” apresenta os processos dos </a:t>
            </a:r>
            <a:r>
              <a:rPr lang="pt-PT" sz="1600" b="1" dirty="0">
                <a:solidFill>
                  <a:schemeClr val="tx1"/>
                </a:solidFill>
              </a:rPr>
              <a:t>Serviços da Presidência e Serviços de </a:t>
            </a:r>
            <a:r>
              <a:rPr lang="pt-PT" sz="1600" b="1" dirty="0" err="1">
                <a:solidFill>
                  <a:schemeClr val="tx1"/>
                </a:solidFill>
              </a:rPr>
              <a:t>Acção</a:t>
            </a:r>
            <a:r>
              <a:rPr lang="pt-PT" sz="1600" b="1" dirty="0">
                <a:solidFill>
                  <a:schemeClr val="tx1"/>
                </a:solidFill>
              </a:rPr>
              <a:t> Social do IPL</a:t>
            </a:r>
            <a:r>
              <a:rPr lang="pt-PT" sz="1600" dirty="0">
                <a:solidFill>
                  <a:schemeClr val="tx1"/>
                </a:solidFill>
              </a:rPr>
              <a:t>, a sua sequência e interações principais, no cumprimento da  Norma NP EN ISO 9001:2015. </a:t>
            </a:r>
          </a:p>
          <a:p>
            <a:pPr algn="l"/>
            <a:endParaRPr lang="pt-PT" sz="1600" dirty="0">
              <a:solidFill>
                <a:schemeClr val="tx1"/>
              </a:solidFill>
            </a:endParaRPr>
          </a:p>
          <a:p>
            <a:pPr algn="l"/>
            <a:r>
              <a:rPr lang="pt-PT" sz="1600" dirty="0">
                <a:solidFill>
                  <a:schemeClr val="tx1"/>
                </a:solidFill>
              </a:rPr>
              <a:t>A descrição dos processos do Sistema de Gestão da Qualidade dos </a:t>
            </a:r>
            <a:r>
              <a:rPr lang="pt-PT" sz="1600" b="1" dirty="0">
                <a:solidFill>
                  <a:schemeClr val="tx1"/>
                </a:solidFill>
              </a:rPr>
              <a:t>Serviços da Presidência e Serviços de </a:t>
            </a:r>
            <a:r>
              <a:rPr lang="pt-PT" sz="1600" b="1" dirty="0" err="1">
                <a:solidFill>
                  <a:schemeClr val="tx1"/>
                </a:solidFill>
              </a:rPr>
              <a:t>Acção</a:t>
            </a:r>
            <a:r>
              <a:rPr lang="pt-PT" sz="1600" b="1" dirty="0">
                <a:solidFill>
                  <a:schemeClr val="tx1"/>
                </a:solidFill>
              </a:rPr>
              <a:t> Social do IPL </a:t>
            </a:r>
            <a:r>
              <a:rPr lang="pt-PT" sz="1600" dirty="0">
                <a:solidFill>
                  <a:schemeClr val="tx1"/>
                </a:solidFill>
              </a:rPr>
              <a:t>inclui os objetivos, responsáveis, riscos e oportunidades, recursos, principais entradas e saídas e o seus métodos de avaliação da eficácia.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36512" y="908720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Abordagem por processos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5341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14</a:t>
            </a:fld>
            <a:endParaRPr lang="pt-PT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07904" y="27646"/>
            <a:ext cx="2232248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Mapa de Processos</a:t>
            </a: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DE15032-E068-4ACB-9F60-85F5E2FD1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272" y="1001889"/>
            <a:ext cx="8681456" cy="552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9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15</a:t>
            </a:fld>
            <a:endParaRPr lang="pt-PT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07904" y="27646"/>
            <a:ext cx="2232248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Matriz de Impacto</a:t>
            </a:r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3F6A468C-8C60-4E2E-9CF0-1412183E9B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455820"/>
              </p:ext>
            </p:extLst>
          </p:nvPr>
        </p:nvGraphicFramePr>
        <p:xfrm>
          <a:off x="755576" y="919382"/>
          <a:ext cx="7488832" cy="5623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Worksheet" r:id="rId3" imgW="9477337" imgH="7877295" progId="Excel.Sheet.8">
                  <p:embed/>
                </p:oleObj>
              </mc:Choice>
              <mc:Fallback>
                <p:oleObj name="Worksheet" r:id="rId3" imgW="9477337" imgH="7877295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919382"/>
                        <a:ext cx="7488832" cy="5623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634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36512" y="1196752"/>
            <a:ext cx="1872208" cy="5747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Controlo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5696" y="1229265"/>
            <a:ext cx="73083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Referências ao Manual da Qualidade</a:t>
            </a: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Norma NP EN ISO 9001 : 2015 - Sistemas de gestão da qualidade – Requisitos é a norma de referência do Sistema de Gestão da Qualidade dos </a:t>
            </a:r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Serviços da Presidência e Serviços de </a:t>
            </a:r>
            <a:r>
              <a:rPr lang="pt-PT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Acção</a:t>
            </a:r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Social do IPL</a:t>
            </a: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Tendo em vista garantir a correta interpretação e aplicação dos requisitos desta norma, os </a:t>
            </a:r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Serviços da Presidência e Serviços de </a:t>
            </a:r>
            <a:r>
              <a:rPr lang="pt-PT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Acção</a:t>
            </a:r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Social do IPL </a:t>
            </a: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apoiaram-se, igualmente, nas normas a seguir indicadas: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NP EN ISO 9000:2015 – Sistemas de gestão da qualidade – Fundamentos e vocabulário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NP EN ISO 9004:2011 – Gestão do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sucesso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sustentado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organização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Uma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abordagem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gestão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pela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qualidade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pt-PT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Revisão ao Manual da Qualidade:</a:t>
            </a:r>
          </a:p>
          <a:p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Manual da Qualidade é obrigatoriamente revisto pela Direção no âmbito do processo anual de revisão do Sistema de Gestão da Qualidade e uma nova versão é aprovada sempre que: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 </a:t>
            </a:r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Serviços da Presidência e Serviços de </a:t>
            </a:r>
            <a:r>
              <a:rPr lang="pt-PT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Acção</a:t>
            </a:r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Social do IPL </a:t>
            </a: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aprovam alterações às Políticas da Qualidade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São adotadas alterações substanciais às estruturas orgânicas com impacto no Sistema de Gestão da Qualidade.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6061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603982"/>
              </p:ext>
            </p:extLst>
          </p:nvPr>
        </p:nvGraphicFramePr>
        <p:xfrm>
          <a:off x="539553" y="3534504"/>
          <a:ext cx="8280918" cy="227076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0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3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Aprovação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Autoria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Gestor da Qualidade (IPL)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Gestor da Qualidade (SAS/IPL)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Nádia Paixão e </a:t>
                      </a:r>
                    </a:p>
                    <a:p>
                      <a:pPr algn="ctr"/>
                      <a:r>
                        <a:rPr lang="pt-PT" sz="16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Heitor Oliveira</a:t>
                      </a:r>
                      <a:endParaRPr lang="pt-PT" sz="16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Verificação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Diretor da Qualidade (IPL)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Diretor da Qualidade (SAS - IPL)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Manuel Matos</a:t>
                      </a:r>
                      <a:endParaRPr lang="pt-PT" sz="16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pt-PT" sz="16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Aprovação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Presidente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Elmano</a:t>
                      </a:r>
                      <a:r>
                        <a:rPr lang="pt-PT" sz="16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Margato</a:t>
                      </a:r>
                      <a:endParaRPr lang="pt-PT" sz="16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Distribuição: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pt-PT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todos os Colaboradores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PT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25112" y="950863"/>
            <a:ext cx="223224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Aprovação do Manual da Qualidade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17</a:t>
            </a:fld>
            <a:endParaRPr lang="pt-PT"/>
          </a:p>
        </p:txBody>
      </p:sp>
      <p:sp>
        <p:nvSpPr>
          <p:cNvPr id="6" name="Rectângulo 5"/>
          <p:cNvSpPr/>
          <p:nvPr/>
        </p:nvSpPr>
        <p:spPr>
          <a:xfrm>
            <a:off x="2224359" y="1196752"/>
            <a:ext cx="67504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 do Manual da Qualidade</a:t>
            </a: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Manual da Qualidade é aprovado pela Direção e publicado visando os seguintes objetivos: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Comunicar as Políticas da Qualidade, os seus Processos e requisitos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Apresentar o Sistema de Gestão da Qualidade para fins externos, para demonstrar a sua conformidade com a Norma de referência e com requisitos de Qualidade contratualmente definidos.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3764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052736"/>
            <a:ext cx="2013992" cy="1470025"/>
          </a:xfrm>
        </p:spPr>
        <p:txBody>
          <a:bodyPr>
            <a:normAutofit fontScale="90000"/>
          </a:bodyPr>
          <a:lstStyle/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Apresentação do Instituto Politécnico de Lisboa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1124744"/>
            <a:ext cx="6120680" cy="5472608"/>
          </a:xfrm>
          <a:noFill/>
        </p:spPr>
        <p:txBody>
          <a:bodyPr>
            <a:normAutofit fontScale="92500" lnSpcReduction="20000"/>
          </a:bodyPr>
          <a:lstStyle/>
          <a:p>
            <a:pPr algn="l"/>
            <a:r>
              <a:rPr lang="pt-PT" sz="1400" dirty="0">
                <a:solidFill>
                  <a:schemeClr val="tx1"/>
                </a:solidFill>
              </a:rPr>
              <a:t>Os </a:t>
            </a:r>
            <a:r>
              <a:rPr lang="pt-PT" sz="1400" b="1" dirty="0">
                <a:solidFill>
                  <a:schemeClr val="tx1"/>
                </a:solidFill>
              </a:rPr>
              <a:t>Serviços da Presidência do Instituto Politécnico Lisboa</a:t>
            </a:r>
            <a:r>
              <a:rPr lang="pt-PT" sz="1400" dirty="0">
                <a:solidFill>
                  <a:schemeClr val="tx1"/>
                </a:solidFill>
              </a:rPr>
              <a:t> (</a:t>
            </a:r>
            <a:r>
              <a:rPr lang="pt-PT" sz="1400" b="1" dirty="0">
                <a:solidFill>
                  <a:schemeClr val="tx1"/>
                </a:solidFill>
              </a:rPr>
              <a:t>IPL</a:t>
            </a:r>
            <a:r>
              <a:rPr lang="pt-PT" sz="1400" dirty="0">
                <a:solidFill>
                  <a:schemeClr val="tx1"/>
                </a:solidFill>
              </a:rPr>
              <a:t>) apoiam o Presidente na coordenação das atividades das várias unidades orgânicas do </a:t>
            </a:r>
            <a:r>
              <a:rPr lang="pt-PT" sz="1400" b="1" dirty="0">
                <a:solidFill>
                  <a:schemeClr val="tx1"/>
                </a:solidFill>
              </a:rPr>
              <a:t>IPL</a:t>
            </a:r>
            <a:r>
              <a:rPr lang="pt-PT" sz="1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pt-PT" sz="800" dirty="0">
                <a:solidFill>
                  <a:schemeClr val="tx1"/>
                </a:solidFill>
              </a:rPr>
              <a:t> </a:t>
            </a:r>
            <a:r>
              <a:rPr lang="pt-PT" sz="1400" dirty="0">
                <a:solidFill>
                  <a:schemeClr val="tx1"/>
                </a:solidFill>
              </a:rPr>
              <a:t>O </a:t>
            </a:r>
            <a:r>
              <a:rPr lang="pt-PT" sz="1400" b="1" dirty="0">
                <a:solidFill>
                  <a:schemeClr val="tx1"/>
                </a:solidFill>
              </a:rPr>
              <a:t>Instituto Politécnico de Lisboa </a:t>
            </a:r>
            <a:r>
              <a:rPr lang="pt-PT" sz="1400" dirty="0">
                <a:solidFill>
                  <a:schemeClr val="tx1"/>
                </a:solidFill>
              </a:rPr>
              <a:t>é uma instituição de ensino superior público. Cerca de 15.000 alunos estudam nas escolas e institutos do IPL, com uma oferta formativa de 38 licenciaturas e 50 mestrados, em regime diurno e pós-laboral.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Nos Serviços da Presidência, em Benfica, está sediado o órgão superior de governo da instituição, o presidente do Instituto Politécnico de Lisboa, coadjuvado por dois vice-presidentes. Os Serviços da Presidência integram um “Centro de Serviços Comuns”, “Gabinetes de Apoio” e “Grupos de Trabalho ou Projeto” que asseguram o suporte logístico e funcional às diferentes unidades orgânicas e outras Unidades e Serviços do Instituto.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O IPL é constituído por seis escolas e dois institutos superiores: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Escola Superior de Comunicação Social (ESCS)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Escola Superior de Dança (ESD)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Escola Superior de Educação de Lisboa (</a:t>
            </a:r>
            <a:r>
              <a:rPr lang="pt-PT" sz="1400" dirty="0" err="1">
                <a:solidFill>
                  <a:schemeClr val="tx1"/>
                </a:solidFill>
              </a:rPr>
              <a:t>ESELx</a:t>
            </a:r>
            <a:r>
              <a:rPr lang="pt-PT" sz="1400" dirty="0">
                <a:solidFill>
                  <a:schemeClr val="tx1"/>
                </a:solidFill>
              </a:rPr>
              <a:t>)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Escola Superior de Música de Lisboa (ESML)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Escola Superior de Teatro e Cinema (ESTC) 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Escola Superior de Tecnologia da Saúde de Lisboa (</a:t>
            </a:r>
            <a:r>
              <a:rPr lang="pt-PT" sz="1400" dirty="0" err="1">
                <a:solidFill>
                  <a:schemeClr val="tx1"/>
                </a:solidFill>
              </a:rPr>
              <a:t>ESTeSL</a:t>
            </a:r>
            <a:r>
              <a:rPr lang="pt-PT" sz="1400" dirty="0">
                <a:solidFill>
                  <a:schemeClr val="tx1"/>
                </a:solidFill>
              </a:rPr>
              <a:t>)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Instituto Superior de Contabilidade e Administração de Lisboa (ISCAL)</a:t>
            </a:r>
          </a:p>
          <a:p>
            <a:pPr marL="285750" indent="-190500" algn="l">
              <a:buFont typeface="Arial" panose="020B0604020202020204" pitchFamily="34" charset="0"/>
              <a:buChar char="•"/>
            </a:pPr>
            <a:r>
              <a:rPr lang="pt-PT" sz="1400" dirty="0">
                <a:solidFill>
                  <a:schemeClr val="tx1"/>
                </a:solidFill>
              </a:rPr>
              <a:t>Instituto Superior de Engenharia de Lisboa (ISEL)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Os </a:t>
            </a:r>
            <a:r>
              <a:rPr lang="pt-PT" sz="1400" b="1" dirty="0">
                <a:solidFill>
                  <a:schemeClr val="tx1"/>
                </a:solidFill>
              </a:rPr>
              <a:t>Serviços da Presidência do Instituto Politécnico de Lisboa</a:t>
            </a:r>
            <a:r>
              <a:rPr lang="pt-PT" sz="1400" dirty="0">
                <a:solidFill>
                  <a:schemeClr val="tx1"/>
                </a:solidFill>
              </a:rPr>
              <a:t> detêm o seu Sistema de Gestão da Qualidade certificado segundo a Norma NP EN ISO 9001:2000 desde 2007.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Em 2009 realizou-se uma auditoria de acompanhamento e transição para a nova versão da Norma NP EN ISO 9001:2008.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Em 2017 realizou-se uma auditoria de acompanhamento e transição para a nova versão da Norma ISO 9001:2015.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2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882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052736"/>
            <a:ext cx="2013992" cy="2376264"/>
          </a:xfrm>
        </p:spPr>
        <p:txBody>
          <a:bodyPr>
            <a:normAutofit fontScale="90000"/>
          </a:bodyPr>
          <a:lstStyle/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Apresentação dos Serviços de </a:t>
            </a:r>
            <a:r>
              <a:rPr lang="pt-PT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Acção</a:t>
            </a:r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Social do Instituto Politécnico de Lisboa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1124744"/>
            <a:ext cx="6120680" cy="5328592"/>
          </a:xfrm>
        </p:spPr>
        <p:txBody>
          <a:bodyPr>
            <a:normAutofit/>
          </a:bodyPr>
          <a:lstStyle/>
          <a:p>
            <a:pPr algn="l"/>
            <a:r>
              <a:rPr lang="pt-PT" sz="1400" dirty="0">
                <a:solidFill>
                  <a:schemeClr val="tx1"/>
                </a:solidFill>
              </a:rPr>
              <a:t>Os </a:t>
            </a:r>
            <a:r>
              <a:rPr lang="pt-PT" sz="1400" b="1" dirty="0">
                <a:solidFill>
                  <a:schemeClr val="tx1"/>
                </a:solidFill>
              </a:rPr>
              <a:t>Serviços de </a:t>
            </a:r>
            <a:r>
              <a:rPr lang="pt-PT" sz="1400" b="1" dirty="0" err="1">
                <a:solidFill>
                  <a:schemeClr val="tx1"/>
                </a:solidFill>
              </a:rPr>
              <a:t>Acção</a:t>
            </a:r>
            <a:r>
              <a:rPr lang="pt-PT" sz="1400" b="1" dirty="0">
                <a:solidFill>
                  <a:schemeClr val="tx1"/>
                </a:solidFill>
              </a:rPr>
              <a:t> Social do Instituto Politécnico Lisboa (SAS/IPL) </a:t>
            </a:r>
            <a:r>
              <a:rPr lang="pt-PT" sz="1400" dirty="0">
                <a:solidFill>
                  <a:schemeClr val="tx1"/>
                </a:solidFill>
              </a:rPr>
              <a:t>são uma unidade organizacional do Instituto Politécnico de Lisboa dotada de recursos humanos próprios e de autonomia administrativa e financeira, vocacionada para apoiar os estudantes na execução das medidas de política conducentes à melhoria das condições de sucesso escolar.</a:t>
            </a:r>
          </a:p>
          <a:p>
            <a:pPr algn="l"/>
            <a:endParaRPr lang="pt-PT" sz="1400" dirty="0">
              <a:solidFill>
                <a:schemeClr val="tx1"/>
              </a:solidFill>
            </a:endParaRP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Os </a:t>
            </a:r>
            <a:r>
              <a:rPr lang="pt-PT" sz="1400" b="1" dirty="0">
                <a:solidFill>
                  <a:schemeClr val="tx1"/>
                </a:solidFill>
              </a:rPr>
              <a:t>Serviços de </a:t>
            </a:r>
            <a:r>
              <a:rPr lang="pt-PT" sz="1400" b="1" dirty="0" err="1">
                <a:solidFill>
                  <a:schemeClr val="tx1"/>
                </a:solidFill>
              </a:rPr>
              <a:t>Acção</a:t>
            </a:r>
            <a:r>
              <a:rPr lang="pt-PT" sz="1400" b="1" dirty="0">
                <a:solidFill>
                  <a:schemeClr val="tx1"/>
                </a:solidFill>
              </a:rPr>
              <a:t> Social do Instituto Politécnico Lisboa </a:t>
            </a:r>
            <a:r>
              <a:rPr lang="pt-PT" sz="1400" dirty="0">
                <a:solidFill>
                  <a:schemeClr val="tx1"/>
                </a:solidFill>
              </a:rPr>
              <a:t>detêm o seu Sistema de Gestão da Qualidade certificado segundo a Norma NP EN ISO </a:t>
            </a:r>
            <a:r>
              <a:rPr lang="pt-PT" sz="1400" dirty="0" smtClean="0">
                <a:solidFill>
                  <a:schemeClr val="tx1"/>
                </a:solidFill>
              </a:rPr>
              <a:t>9001:2015 </a:t>
            </a:r>
            <a:r>
              <a:rPr lang="pt-PT" sz="1400" dirty="0">
                <a:solidFill>
                  <a:schemeClr val="tx1"/>
                </a:solidFill>
              </a:rPr>
              <a:t>desde </a:t>
            </a:r>
            <a:r>
              <a:rPr lang="pt-PT" sz="1400" dirty="0" smtClean="0">
                <a:solidFill>
                  <a:schemeClr val="tx1"/>
                </a:solidFill>
              </a:rPr>
              <a:t>2017.</a:t>
            </a:r>
            <a:endParaRPr lang="pt-PT" sz="1400" dirty="0">
              <a:solidFill>
                <a:schemeClr val="tx1"/>
              </a:solidFill>
            </a:endParaRPr>
          </a:p>
          <a:p>
            <a:pPr algn="l"/>
            <a:endParaRPr lang="pt-PT" sz="1400" dirty="0">
              <a:solidFill>
                <a:schemeClr val="tx1"/>
              </a:solidFill>
            </a:endParaRPr>
          </a:p>
          <a:p>
            <a:pPr algn="l"/>
            <a:endParaRPr lang="pt-PT" sz="1400" dirty="0">
              <a:solidFill>
                <a:schemeClr val="tx1"/>
              </a:solidFill>
            </a:endParaRPr>
          </a:p>
          <a:p>
            <a:pPr algn="l"/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2017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4</a:t>
            </a:fld>
            <a:endParaRPr lang="pt-PT"/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051720" y="1055464"/>
            <a:ext cx="6840760" cy="4605784"/>
          </a:xfrm>
        </p:spPr>
        <p:txBody>
          <a:bodyPr>
            <a:noAutofit/>
          </a:bodyPr>
          <a:lstStyle/>
          <a:p>
            <a:pPr algn="just"/>
            <a:r>
              <a:rPr lang="pt-PT" sz="1100" dirty="0">
                <a:solidFill>
                  <a:schemeClr val="tx1"/>
                </a:solidFill>
              </a:rPr>
              <a:t>Os Serviços da Presidência do IPL, enquanto dinamizador e promotor de uma cultura de qualidade em todas as estruturas do IPL, assumem como </a:t>
            </a:r>
            <a:r>
              <a:rPr lang="pt-PT" sz="1100" dirty="0" err="1">
                <a:solidFill>
                  <a:schemeClr val="tx1"/>
                </a:solidFill>
              </a:rPr>
              <a:t>vetores</a:t>
            </a:r>
            <a:r>
              <a:rPr lang="pt-PT" sz="1100" dirty="0">
                <a:solidFill>
                  <a:schemeClr val="tx1"/>
                </a:solidFill>
              </a:rPr>
              <a:t> principais da sua missão na organização e coordenação das </a:t>
            </a:r>
            <a:r>
              <a:rPr lang="pt-PT" sz="1100" dirty="0" err="1">
                <a:solidFill>
                  <a:schemeClr val="tx1"/>
                </a:solidFill>
              </a:rPr>
              <a:t>atividades</a:t>
            </a:r>
            <a:r>
              <a:rPr lang="pt-PT" sz="1100" dirty="0">
                <a:solidFill>
                  <a:schemeClr val="tx1"/>
                </a:solidFill>
              </a:rPr>
              <a:t>: 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Implementar uma forma comum em todas as unidades orgânicas de controlo, de planeamento estratégico, de diagnóstico e de produção de indicadores que permitam a análise de resultados e o aprimoramento constante das suas </a:t>
            </a:r>
            <a:r>
              <a:rPr lang="pt-PT" sz="1100" dirty="0" err="1">
                <a:solidFill>
                  <a:schemeClr val="tx1"/>
                </a:solidFill>
              </a:rPr>
              <a:t>atividades</a:t>
            </a:r>
            <a:r>
              <a:rPr lang="pt-PT" sz="1100" dirty="0">
                <a:solidFill>
                  <a:schemeClr val="tx1"/>
                </a:solidFill>
              </a:rPr>
              <a:t>;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Auditar a execução de procedimentos tendo em vista a análise da sua completa adequação ao fim a que se destinam;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Monitorizar as relações </a:t>
            </a:r>
            <a:r>
              <a:rPr lang="pt-PT" sz="1100" dirty="0" err="1">
                <a:solidFill>
                  <a:schemeClr val="tx1"/>
                </a:solidFill>
              </a:rPr>
              <a:t>intrainstitucionais</a:t>
            </a:r>
            <a:r>
              <a:rPr lang="pt-PT" sz="1100" dirty="0">
                <a:solidFill>
                  <a:schemeClr val="tx1"/>
                </a:solidFill>
              </a:rPr>
              <a:t>, como forma de melhorar a coesão em torno do corpo IPL sem esquecer a diversidade existente, designadamente as </a:t>
            </a:r>
            <a:r>
              <a:rPr lang="pt-PT" sz="1100" dirty="0" err="1">
                <a:solidFill>
                  <a:schemeClr val="tx1"/>
                </a:solidFill>
              </a:rPr>
              <a:t>ações</a:t>
            </a:r>
            <a:r>
              <a:rPr lang="pt-PT" sz="1100" dirty="0">
                <a:solidFill>
                  <a:schemeClr val="tx1"/>
                </a:solidFill>
              </a:rPr>
              <a:t> comuns que promovam a interdisciplinaridade entre as várias áreas de conhecimento;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Fornecer, tendo por base o plano estratégico para o desenvolvimento do IPL, suporte às Unidades Orgânicas na prossecução dos seus </a:t>
            </a:r>
            <a:r>
              <a:rPr lang="pt-PT" sz="1100" dirty="0" err="1">
                <a:solidFill>
                  <a:schemeClr val="tx1"/>
                </a:solidFill>
              </a:rPr>
              <a:t>objetivos</a:t>
            </a:r>
            <a:r>
              <a:rPr lang="pt-PT" sz="1100" dirty="0">
                <a:solidFill>
                  <a:schemeClr val="tx1"/>
                </a:solidFill>
              </a:rPr>
              <a:t> estratégicos individuais, de forma a promover a excelência da formação prestada, alicerçada na qualidade da investigação que produzem;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Monitorizar a </a:t>
            </a:r>
            <a:r>
              <a:rPr lang="pt-PT" sz="1100" dirty="0" err="1">
                <a:solidFill>
                  <a:schemeClr val="tx1"/>
                </a:solidFill>
              </a:rPr>
              <a:t>interação</a:t>
            </a:r>
            <a:r>
              <a:rPr lang="pt-PT" sz="1100" dirty="0">
                <a:solidFill>
                  <a:schemeClr val="tx1"/>
                </a:solidFill>
              </a:rPr>
              <a:t> do IPL e das suas Unidades Orgânicas com a comunidade, designadamente, a oferta de serviços e a busca soluções, nas suas áreas de competência, para os problemas que esta enuncie;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Monitorizar a execução do plano estratégico para a internacionalização, aprimorando a qualidade das relações com outras instituições congéneres, visando o aumento do número de mobilidades de todos os atores, da participação em redes temáticas e da captação de alunos estrangeiros;</a:t>
            </a:r>
          </a:p>
          <a:p>
            <a:pPr lvl="0" algn="just"/>
            <a:r>
              <a:rPr lang="pt-PT" sz="1100" dirty="0">
                <a:solidFill>
                  <a:schemeClr val="tx1"/>
                </a:solidFill>
              </a:rPr>
              <a:t>Apoiar o desenvolvimento em toda a Instituição de um espírito inovador e empreendedor.</a:t>
            </a:r>
          </a:p>
          <a:p>
            <a:pPr algn="just"/>
            <a:r>
              <a:rPr lang="pt-PT" sz="1100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PT" sz="1100" dirty="0">
                <a:solidFill>
                  <a:schemeClr val="tx1"/>
                </a:solidFill>
              </a:rPr>
              <a:t>Com o </a:t>
            </a:r>
            <a:r>
              <a:rPr lang="pt-PT" sz="1100" dirty="0" err="1">
                <a:solidFill>
                  <a:schemeClr val="tx1"/>
                </a:solidFill>
              </a:rPr>
              <a:t>objetivo</a:t>
            </a:r>
            <a:r>
              <a:rPr lang="pt-PT" sz="1100" dirty="0">
                <a:solidFill>
                  <a:schemeClr val="tx1"/>
                </a:solidFill>
              </a:rPr>
              <a:t> de cumprir a sua Missão, os Serviços da Presidência assumem o compromisso de continuar a desenvolver o seu Sistema Interno de Garantia da Qualidade, criando medidas que melhorem o seu desempenho e que o aproximem, cada vez mais, os seus procedimentos dos </a:t>
            </a:r>
            <a:r>
              <a:rPr lang="pt-PT" sz="1100" i="1" dirty="0" err="1">
                <a:solidFill>
                  <a:schemeClr val="tx1"/>
                </a:solidFill>
              </a:rPr>
              <a:t>European</a:t>
            </a:r>
            <a:r>
              <a:rPr lang="pt-PT" sz="1100" i="1" dirty="0">
                <a:solidFill>
                  <a:schemeClr val="tx1"/>
                </a:solidFill>
              </a:rPr>
              <a:t> Standards </a:t>
            </a:r>
            <a:r>
              <a:rPr lang="pt-PT" sz="1100" i="1" dirty="0" err="1">
                <a:solidFill>
                  <a:schemeClr val="tx1"/>
                </a:solidFill>
              </a:rPr>
              <a:t>and</a:t>
            </a:r>
            <a:r>
              <a:rPr lang="pt-PT" sz="1100" i="1" dirty="0">
                <a:solidFill>
                  <a:schemeClr val="tx1"/>
                </a:solidFill>
              </a:rPr>
              <a:t> </a:t>
            </a:r>
            <a:r>
              <a:rPr lang="pt-PT" sz="1100" i="1" dirty="0" err="1">
                <a:solidFill>
                  <a:schemeClr val="tx1"/>
                </a:solidFill>
              </a:rPr>
              <a:t>Guidelines</a:t>
            </a:r>
            <a:r>
              <a:rPr lang="pt-PT" sz="1100" dirty="0">
                <a:solidFill>
                  <a:schemeClr val="tx1"/>
                </a:solidFill>
              </a:rPr>
              <a:t> 2015 (ESG-2015), e de cumprir os requisitos da Norma NP EN ISO 9001:2015, assim como estender a certificação desta norma aos processos administrativos de todas as unidades orgânicas.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-36512" y="1124744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Política da Qualidade do IPL</a:t>
            </a:r>
          </a:p>
          <a:p>
            <a:endParaRPr lang="pt-PT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MISSÃO</a:t>
            </a:r>
          </a:p>
        </p:txBody>
      </p:sp>
    </p:spTree>
    <p:extLst>
      <p:ext uri="{BB962C8B-B14F-4D97-AF65-F5344CB8AC3E}">
        <p14:creationId xmlns:p14="http://schemas.microsoft.com/office/powerpoint/2010/main" val="360604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051720" y="1055464"/>
            <a:ext cx="6840760" cy="4245744"/>
          </a:xfrm>
        </p:spPr>
        <p:txBody>
          <a:bodyPr>
            <a:noAutofit/>
          </a:bodyPr>
          <a:lstStyle/>
          <a:p>
            <a:pPr algn="just"/>
            <a:r>
              <a:rPr lang="pt-PT" sz="1100" dirty="0">
                <a:solidFill>
                  <a:schemeClr val="tx1"/>
                </a:solidFill>
              </a:rPr>
              <a:t>A diversidade de competências e o âmbito de saberes que as suas unidades orgânicas exibem, associados à dimensão relativa em número de alunos, de docentes e de não docentes, coloca o </a:t>
            </a:r>
            <a:r>
              <a:rPr lang="pt-PT" sz="1100" b="1" dirty="0">
                <a:solidFill>
                  <a:schemeClr val="tx1"/>
                </a:solidFill>
              </a:rPr>
              <a:t>Instituto Politécnico de Lisboa</a:t>
            </a:r>
            <a:r>
              <a:rPr lang="pt-PT" sz="1100" dirty="0">
                <a:solidFill>
                  <a:schemeClr val="tx1"/>
                </a:solidFill>
              </a:rPr>
              <a:t> entre as principais Instituições do Ensino Superior em Portugal.</a:t>
            </a:r>
          </a:p>
          <a:p>
            <a:pPr algn="just"/>
            <a:r>
              <a:rPr lang="pt-PT" sz="1100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PT" sz="1100" dirty="0">
                <a:solidFill>
                  <a:schemeClr val="tx1"/>
                </a:solidFill>
              </a:rPr>
              <a:t>Os Serviços da Presidência, em conjunto com todas as suas Unidades Orgânicas, </a:t>
            </a:r>
            <a:r>
              <a:rPr lang="pt-PT" sz="1100" dirty="0" err="1">
                <a:solidFill>
                  <a:schemeClr val="tx1"/>
                </a:solidFill>
              </a:rPr>
              <a:t>adotam</a:t>
            </a:r>
            <a:r>
              <a:rPr lang="pt-PT" sz="1100" dirty="0">
                <a:solidFill>
                  <a:schemeClr val="tx1"/>
                </a:solidFill>
              </a:rPr>
              <a:t> um forte comprometimento com uma estratégia de garantia da qualidade nos </a:t>
            </a:r>
            <a:r>
              <a:rPr lang="pt-PT" sz="1100" dirty="0" err="1">
                <a:solidFill>
                  <a:schemeClr val="tx1"/>
                </a:solidFill>
              </a:rPr>
              <a:t>atos</a:t>
            </a:r>
            <a:r>
              <a:rPr lang="pt-PT" sz="1100" dirty="0">
                <a:solidFill>
                  <a:schemeClr val="tx1"/>
                </a:solidFill>
              </a:rPr>
              <a:t> que pratica e implementa, quer ao nível do aprimoramento das </a:t>
            </a:r>
            <a:r>
              <a:rPr lang="pt-PT" sz="1100" dirty="0" err="1">
                <a:solidFill>
                  <a:schemeClr val="tx1"/>
                </a:solidFill>
              </a:rPr>
              <a:t>atividades</a:t>
            </a:r>
            <a:r>
              <a:rPr lang="pt-PT" sz="1100" dirty="0">
                <a:solidFill>
                  <a:schemeClr val="tx1"/>
                </a:solidFill>
              </a:rPr>
              <a:t> que realiza, quer ao nível da organização e controlo dos processos necessários ao seu desempenho institucional. Os Serviços da Presidência assumem um papel de dinamizador e promotor de uma cultura de qualidade nas Unidades Orgânicas, visando, não só, diagnosticar, corrigir e melhorar o seu desempenho, mas também, o reconhecimento externo da qualidade das suas </a:t>
            </a:r>
            <a:r>
              <a:rPr lang="pt-PT" sz="1100" dirty="0" err="1">
                <a:solidFill>
                  <a:schemeClr val="tx1"/>
                </a:solidFill>
              </a:rPr>
              <a:t>atividades</a:t>
            </a:r>
            <a:r>
              <a:rPr lang="pt-PT" sz="1100" dirty="0">
                <a:solidFill>
                  <a:schemeClr val="tx1"/>
                </a:solidFill>
              </a:rPr>
              <a:t>, aferida por avaliações e certificações a nível nacional e internacional.</a:t>
            </a:r>
          </a:p>
          <a:p>
            <a:pPr algn="just"/>
            <a:r>
              <a:rPr lang="pt-PT" sz="1100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PT" sz="1100" dirty="0">
                <a:solidFill>
                  <a:schemeClr val="tx1"/>
                </a:solidFill>
              </a:rPr>
              <a:t>Suportado no quadro legislativo </a:t>
            </a:r>
            <a:r>
              <a:rPr lang="pt-PT" sz="1100" dirty="0" err="1">
                <a:solidFill>
                  <a:schemeClr val="tx1"/>
                </a:solidFill>
              </a:rPr>
              <a:t>atual</a:t>
            </a:r>
            <a:r>
              <a:rPr lang="pt-PT" sz="1100" dirty="0">
                <a:solidFill>
                  <a:schemeClr val="tx1"/>
                </a:solidFill>
              </a:rPr>
              <a:t>, os Serviços da Presidência, em consonância com a vontade expressa pelas suas Unidades Orgânicas, continuarão o caminho, há muito traçado, visando a integração do IPL no subsistema universitário e a aquisição da plenitude das competências deste subsistema de ensino superior.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36512" y="1124744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Política da Qualidade do IPL</a:t>
            </a:r>
          </a:p>
          <a:p>
            <a:endParaRPr lang="pt-PT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VISÃO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2051720" y="3861048"/>
            <a:ext cx="6696744" cy="24482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1100" dirty="0">
                <a:solidFill>
                  <a:schemeClr val="tx1"/>
                </a:solidFill>
              </a:rPr>
              <a:t>Os Serviços da Presidência </a:t>
            </a:r>
            <a:r>
              <a:rPr lang="pt-PT" sz="1100" dirty="0" err="1">
                <a:solidFill>
                  <a:schemeClr val="tx1"/>
                </a:solidFill>
              </a:rPr>
              <a:t>adotaram</a:t>
            </a:r>
            <a:r>
              <a:rPr lang="pt-PT" sz="1100" dirty="0">
                <a:solidFill>
                  <a:schemeClr val="tx1"/>
                </a:solidFill>
              </a:rPr>
              <a:t> na sua </a:t>
            </a:r>
            <a:r>
              <a:rPr lang="pt-PT" sz="1100" dirty="0" err="1">
                <a:solidFill>
                  <a:schemeClr val="tx1"/>
                </a:solidFill>
              </a:rPr>
              <a:t>atuação</a:t>
            </a:r>
            <a:r>
              <a:rPr lang="pt-PT" sz="1100" dirty="0">
                <a:solidFill>
                  <a:schemeClr val="tx1"/>
                </a:solidFill>
              </a:rPr>
              <a:t> como princípios éticos os seguintes </a:t>
            </a:r>
            <a:r>
              <a:rPr lang="pt-PT" sz="1100" b="1" dirty="0">
                <a:solidFill>
                  <a:schemeClr val="tx1"/>
                </a:solidFill>
              </a:rPr>
              <a:t>valores</a:t>
            </a:r>
            <a:r>
              <a:rPr lang="pt-PT" sz="1100" dirty="0">
                <a:solidFill>
                  <a:schemeClr val="tx1"/>
                </a:solidFill>
              </a:rPr>
              <a:t>: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Promoção de uma cultura de qualidade entre todos os atores;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Eficiência no apoio às suas unidades orgânicas;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Inovação nos métodos técnicos/administrativos de </a:t>
            </a:r>
            <a:r>
              <a:rPr lang="pt-PT" sz="1100" dirty="0" err="1">
                <a:solidFill>
                  <a:schemeClr val="tx1"/>
                </a:solidFill>
              </a:rPr>
              <a:t>atuação</a:t>
            </a:r>
            <a:r>
              <a:rPr lang="pt-PT" sz="1100" dirty="0">
                <a:solidFill>
                  <a:schemeClr val="tx1"/>
                </a:solidFill>
              </a:rPr>
              <a:t>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Transparência na execução de todos os processos;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Valorização permanente dos seus colaboradores;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Satisfação permanente de todos os seus utentes, entendido utente como aquele que contacta com os serviços;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pt-PT" sz="1100" dirty="0">
                <a:solidFill>
                  <a:schemeClr val="tx1"/>
                </a:solidFill>
              </a:rPr>
              <a:t>Liberdade, responsabilidade, justiça, respeito pela especificidade e garantia de igualdade de oportunidades.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-36512" y="3501008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PRINCÍPIOS ÉTICOS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228184" y="5941813"/>
            <a:ext cx="2592288" cy="7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1400" dirty="0"/>
              <a:t>O Presidente</a:t>
            </a:r>
          </a:p>
          <a:p>
            <a:r>
              <a:rPr lang="pt-PT" sz="1400" dirty="0"/>
              <a:t>Elmano da Fonseca Margato</a:t>
            </a:r>
          </a:p>
          <a:p>
            <a:r>
              <a:rPr lang="pt-PT" sz="1400" dirty="0"/>
              <a:t>03 de outubro de 2016</a:t>
            </a:r>
          </a:p>
        </p:txBody>
      </p:sp>
    </p:spTree>
    <p:extLst>
      <p:ext uri="{BB962C8B-B14F-4D97-AF65-F5344CB8AC3E}">
        <p14:creationId xmlns:p14="http://schemas.microsoft.com/office/powerpoint/2010/main" val="213026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1720" y="1055464"/>
            <a:ext cx="6840760" cy="2949600"/>
          </a:xfrm>
        </p:spPr>
        <p:txBody>
          <a:bodyPr>
            <a:noAutofit/>
          </a:bodyPr>
          <a:lstStyle/>
          <a:p>
            <a:pPr algn="l"/>
            <a:r>
              <a:rPr lang="pt-PT" sz="1400" dirty="0">
                <a:solidFill>
                  <a:schemeClr val="tx1"/>
                </a:solidFill>
              </a:rPr>
              <a:t>Execução da política de ação social e a prestação de apoios e benefícios nela compreendidos para os estudantes do Ensino Superior Politécnico de Lisboa, proporcionando melhores condições de estudo mediante a prestação de serviços e a concessão de apoios.</a:t>
            </a:r>
          </a:p>
          <a:p>
            <a:pPr algn="just"/>
            <a:r>
              <a:rPr lang="pt-PT" sz="1400" dirty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PT" sz="1400" dirty="0">
                <a:solidFill>
                  <a:schemeClr val="tx1"/>
                </a:solidFill>
              </a:rPr>
              <a:t>A ação social no ensino superior compreende, designadamente: 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 atribuição de bolsas de estudo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 acesso à alimentação em cantinas e bares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 alojamento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 acesso a serviços de saúde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 apoio às atividades desportivas e culturais.</a:t>
            </a:r>
          </a:p>
          <a:p>
            <a:pPr algn="l"/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36512" y="1124744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Política da Qualidade dos SAS/IPL</a:t>
            </a:r>
          </a:p>
          <a:p>
            <a:endParaRPr lang="pt-PT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MISSÃO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6</a:t>
            </a:fld>
            <a:endParaRPr lang="pt-PT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051720" y="4295824"/>
            <a:ext cx="6840760" cy="2157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400" dirty="0">
                <a:solidFill>
                  <a:schemeClr val="tx1"/>
                </a:solidFill>
              </a:rPr>
              <a:t>“A tua outra família…”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Para lá do apoio social induzido por políticas ou procedimentos legais que constituem a missão do </a:t>
            </a:r>
            <a:r>
              <a:rPr lang="pt-PT" sz="1400" b="1" dirty="0">
                <a:solidFill>
                  <a:schemeClr val="tx1"/>
                </a:solidFill>
              </a:rPr>
              <a:t>Serviços de </a:t>
            </a:r>
            <a:r>
              <a:rPr lang="pt-PT" sz="1400" b="1" dirty="0" err="1">
                <a:solidFill>
                  <a:schemeClr val="tx1"/>
                </a:solidFill>
              </a:rPr>
              <a:t>Acção</a:t>
            </a:r>
            <a:r>
              <a:rPr lang="pt-PT" sz="1400" b="1" dirty="0">
                <a:solidFill>
                  <a:schemeClr val="tx1"/>
                </a:solidFill>
              </a:rPr>
              <a:t> Social do Instituto Politécnico de Lisboa</a:t>
            </a:r>
            <a:r>
              <a:rPr lang="pt-PT" sz="1400" dirty="0">
                <a:solidFill>
                  <a:schemeClr val="tx1"/>
                </a:solidFill>
              </a:rPr>
              <a:t>, importa que a organização se assuma em novas valências junto da população estudantil e da própria comunidade, como proporcionadora de um serviço que chegue para além do útil e se instale ao nível do bem-estar do utente, do auxílio em caso de necessidade, da presença, proximidade e do apoio constante.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-36512" y="3717032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VISÃO</a:t>
            </a:r>
          </a:p>
        </p:txBody>
      </p:sp>
      <p:sp>
        <p:nvSpPr>
          <p:cNvPr id="2" name="Marcador de Posição do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9449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36512" y="1124744"/>
            <a:ext cx="2013992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Política da Qualidade dos SAS/IPL</a:t>
            </a:r>
          </a:p>
          <a:p>
            <a:endParaRPr lang="pt-PT" sz="2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PT" sz="2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PRINCÍPIOS ÉTICOS</a:t>
            </a:r>
          </a:p>
          <a:p>
            <a:endParaRPr lang="pt-PT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7</a:t>
            </a:fld>
            <a:endParaRPr lang="pt-PT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1720" y="980728"/>
            <a:ext cx="6984776" cy="54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300" dirty="0">
                <a:solidFill>
                  <a:schemeClr val="tx1"/>
                </a:solidFill>
              </a:rPr>
              <a:t>Os </a:t>
            </a:r>
            <a:r>
              <a:rPr lang="pt-PT" sz="1300" b="1" dirty="0">
                <a:solidFill>
                  <a:schemeClr val="tx1"/>
                </a:solidFill>
              </a:rPr>
              <a:t>Serviços de </a:t>
            </a:r>
            <a:r>
              <a:rPr lang="pt-PT" sz="1300" b="1" dirty="0" err="1">
                <a:solidFill>
                  <a:schemeClr val="tx1"/>
                </a:solidFill>
              </a:rPr>
              <a:t>Acção</a:t>
            </a:r>
            <a:r>
              <a:rPr lang="pt-PT" sz="1300" b="1" dirty="0">
                <a:solidFill>
                  <a:schemeClr val="tx1"/>
                </a:solidFill>
              </a:rPr>
              <a:t> Social do IPL </a:t>
            </a:r>
            <a:r>
              <a:rPr lang="pt-PT" sz="1300" dirty="0">
                <a:solidFill>
                  <a:schemeClr val="tx1"/>
                </a:solidFill>
              </a:rPr>
              <a:t>executam a(s) política (s) definidas para a </a:t>
            </a:r>
            <a:r>
              <a:rPr lang="pt-PT" sz="1300" b="1" dirty="0">
                <a:solidFill>
                  <a:schemeClr val="tx1"/>
                </a:solidFill>
              </a:rPr>
              <a:t>Ação Social no Ensino Superior</a:t>
            </a:r>
            <a:r>
              <a:rPr lang="pt-PT" sz="1300" dirty="0">
                <a:solidFill>
                  <a:schemeClr val="tx1"/>
                </a:solidFill>
              </a:rPr>
              <a:t>, pautando a sua prestação de serviços á comunidade estudantil do </a:t>
            </a:r>
            <a:r>
              <a:rPr lang="pt-PT" sz="1300" b="1" dirty="0">
                <a:solidFill>
                  <a:schemeClr val="tx1"/>
                </a:solidFill>
              </a:rPr>
              <a:t>IPL</a:t>
            </a:r>
            <a:r>
              <a:rPr lang="pt-PT" sz="1300" dirty="0">
                <a:solidFill>
                  <a:schemeClr val="tx1"/>
                </a:solidFill>
              </a:rPr>
              <a:t>, pelo </a:t>
            </a:r>
          </a:p>
          <a:p>
            <a:pPr marL="285750" lvl="0" indent="-285750" algn="l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300" dirty="0">
                <a:solidFill>
                  <a:schemeClr val="tx1"/>
                </a:solidFill>
              </a:rPr>
              <a:t>RIGOR</a:t>
            </a:r>
          </a:p>
          <a:p>
            <a:pPr marL="285750" lvl="0" indent="-285750" algn="l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300" dirty="0">
                <a:solidFill>
                  <a:schemeClr val="tx1"/>
                </a:solidFill>
              </a:rPr>
              <a:t>CONFIANÇA</a:t>
            </a:r>
          </a:p>
          <a:p>
            <a:pPr marL="285750" lvl="0" indent="-285750" algn="l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300" dirty="0">
                <a:solidFill>
                  <a:schemeClr val="tx1"/>
                </a:solidFill>
              </a:rPr>
              <a:t>TRANSPARÊNCIA</a:t>
            </a:r>
          </a:p>
          <a:p>
            <a:pPr marL="285750" lvl="0" indent="-285750" algn="l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300" dirty="0">
                <a:solidFill>
                  <a:schemeClr val="tx1"/>
                </a:solidFill>
              </a:rPr>
              <a:t>AGILIZAÇÃO </a:t>
            </a:r>
          </a:p>
          <a:p>
            <a:pPr marL="285750" lvl="0" indent="-285750" algn="l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300" dirty="0">
                <a:solidFill>
                  <a:schemeClr val="tx1"/>
                </a:solidFill>
              </a:rPr>
              <a:t>DISPONIBILIDADE</a:t>
            </a:r>
          </a:p>
          <a:p>
            <a:pPr marL="285750" lvl="0" indent="-285750" algn="l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300" dirty="0">
                <a:solidFill>
                  <a:schemeClr val="tx1"/>
                </a:solidFill>
              </a:rPr>
              <a:t>EQUIDADE</a:t>
            </a:r>
          </a:p>
          <a:p>
            <a:pPr algn="l"/>
            <a:endParaRPr lang="pt-PT" sz="1300" dirty="0">
              <a:solidFill>
                <a:schemeClr val="tx1"/>
              </a:solidFill>
            </a:endParaRPr>
          </a:p>
          <a:p>
            <a:pPr algn="l"/>
            <a:r>
              <a:rPr lang="pt-PT" sz="1300" dirty="0">
                <a:solidFill>
                  <a:schemeClr val="tx1"/>
                </a:solidFill>
              </a:rPr>
              <a:t>Os </a:t>
            </a:r>
            <a:r>
              <a:rPr lang="pt-PT" sz="1300" b="1" dirty="0">
                <a:solidFill>
                  <a:schemeClr val="tx1"/>
                </a:solidFill>
              </a:rPr>
              <a:t>SAS/IPL </a:t>
            </a:r>
            <a:r>
              <a:rPr lang="pt-PT" sz="1300" dirty="0">
                <a:solidFill>
                  <a:schemeClr val="tx1"/>
                </a:solidFill>
              </a:rPr>
              <a:t>atuam de forma independente e imparcial, assumindo-se como parceiro privilegiado o </a:t>
            </a:r>
            <a:r>
              <a:rPr lang="pt-PT" sz="1300" b="1" dirty="0">
                <a:solidFill>
                  <a:schemeClr val="tx1"/>
                </a:solidFill>
              </a:rPr>
              <a:t>IPL </a:t>
            </a:r>
            <a:r>
              <a:rPr lang="pt-PT" sz="1300" dirty="0">
                <a:solidFill>
                  <a:schemeClr val="tx1"/>
                </a:solidFill>
              </a:rPr>
              <a:t>e suas Unidades Orgânicas no desenvolvimento de ações conducentes à melhoria das condições que promovam a igualdade de oportunidades no sucesso escolar dos estudantes.</a:t>
            </a:r>
          </a:p>
          <a:p>
            <a:pPr algn="l"/>
            <a:endParaRPr lang="pt-PT" sz="1300" dirty="0">
              <a:solidFill>
                <a:schemeClr val="tx1"/>
              </a:solidFill>
            </a:endParaRPr>
          </a:p>
          <a:p>
            <a:pPr algn="l"/>
            <a:r>
              <a:rPr lang="pt-PT" sz="1300" dirty="0">
                <a:solidFill>
                  <a:schemeClr val="tx1"/>
                </a:solidFill>
              </a:rPr>
              <a:t>É assim política da qualidade dos </a:t>
            </a:r>
            <a:r>
              <a:rPr lang="pt-PT" sz="1300" b="1" dirty="0">
                <a:solidFill>
                  <a:schemeClr val="tx1"/>
                </a:solidFill>
              </a:rPr>
              <a:t>SAS/IPL</a:t>
            </a:r>
            <a:r>
              <a:rPr lang="pt-PT" sz="1300" dirty="0">
                <a:solidFill>
                  <a:schemeClr val="tx1"/>
                </a:solidFill>
              </a:rPr>
              <a:t> desenvolver o seu modelo de funcionamento em sintonia com práticas de sucesso numa linha de atuação da melhoria contínua a fim de dar resposta às expectativas da comunidade estudantil , restantes parceiros institucionais e outras entidades.</a:t>
            </a:r>
          </a:p>
          <a:p>
            <a:pPr algn="l"/>
            <a:endParaRPr lang="pt-PT" sz="1300" dirty="0">
              <a:solidFill>
                <a:schemeClr val="tx1"/>
              </a:solidFill>
            </a:endParaRPr>
          </a:p>
          <a:p>
            <a:pPr algn="l"/>
            <a:r>
              <a:rPr lang="pt-PT" sz="1300" dirty="0">
                <a:solidFill>
                  <a:schemeClr val="tx1"/>
                </a:solidFill>
              </a:rPr>
              <a:t>Os </a:t>
            </a:r>
            <a:r>
              <a:rPr lang="pt-PT" sz="1300" b="1" dirty="0">
                <a:solidFill>
                  <a:schemeClr val="tx1"/>
                </a:solidFill>
              </a:rPr>
              <a:t>SAS/IPL </a:t>
            </a:r>
            <a:r>
              <a:rPr lang="pt-PT" sz="1300" dirty="0">
                <a:solidFill>
                  <a:schemeClr val="tx1"/>
                </a:solidFill>
              </a:rPr>
              <a:t>garantem a implementação e melhoria contínua do Sistema de Gestão da Qualidade de acordo com a Norma ISO 9001, passando pelo forte contributo, motivação e empenho de todos os Colaboradores que se constituem assim no recurso estratégico de excelência dos </a:t>
            </a:r>
            <a:r>
              <a:rPr lang="pt-PT" sz="1300" b="1" dirty="0">
                <a:solidFill>
                  <a:schemeClr val="tx1"/>
                </a:solidFill>
              </a:rPr>
              <a:t>SAS/IPL.</a:t>
            </a:r>
            <a:endParaRPr lang="pt-PT" sz="1300" dirty="0">
              <a:solidFill>
                <a:schemeClr val="tx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228184" y="6078363"/>
            <a:ext cx="2592288" cy="735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1400" dirty="0"/>
              <a:t> A Administradora</a:t>
            </a:r>
          </a:p>
          <a:p>
            <a:r>
              <a:rPr lang="pt-PT" sz="1400" dirty="0"/>
              <a:t>Teresa Torres Martins</a:t>
            </a:r>
          </a:p>
          <a:p>
            <a:r>
              <a:rPr lang="pt-PT" sz="1400" dirty="0"/>
              <a:t>03 de outubro de 2016</a:t>
            </a:r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570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6" y="1055464"/>
            <a:ext cx="6616824" cy="3384376"/>
          </a:xfrm>
        </p:spPr>
        <p:txBody>
          <a:bodyPr>
            <a:noAutofit/>
          </a:bodyPr>
          <a:lstStyle/>
          <a:p>
            <a:pPr algn="l"/>
            <a:r>
              <a:rPr lang="pt-PT" sz="1400" dirty="0">
                <a:solidFill>
                  <a:schemeClr val="tx1"/>
                </a:solidFill>
              </a:rPr>
              <a:t>A intervenção dos </a:t>
            </a:r>
            <a:r>
              <a:rPr lang="pt-PT" sz="1400" b="1" dirty="0">
                <a:solidFill>
                  <a:schemeClr val="tx1"/>
                </a:solidFill>
              </a:rPr>
              <a:t>Serviços</a:t>
            </a:r>
            <a:r>
              <a:rPr lang="pt-PT" sz="1400" dirty="0">
                <a:solidFill>
                  <a:schemeClr val="tx1"/>
                </a:solidFill>
              </a:rPr>
              <a:t> </a:t>
            </a:r>
            <a:r>
              <a:rPr lang="pt-PT" sz="1400" b="1" dirty="0">
                <a:solidFill>
                  <a:schemeClr val="tx1"/>
                </a:solidFill>
              </a:rPr>
              <a:t>da Presidência do IPL </a:t>
            </a:r>
            <a:r>
              <a:rPr lang="pt-PT" sz="1400" dirty="0">
                <a:solidFill>
                  <a:schemeClr val="tx1"/>
                </a:solidFill>
              </a:rPr>
              <a:t>tem impacto nas seguintes entidades: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Unidades Orgânicas do IPL e seus Alunos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Funcionários docentes e não docentes do IPL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Serviços da Tutela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Parceiros institucionais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Comunidade académica</a:t>
            </a:r>
          </a:p>
          <a:p>
            <a:pPr algn="l"/>
            <a:endParaRPr lang="pt-PT" sz="1400" dirty="0">
              <a:solidFill>
                <a:schemeClr val="tx1"/>
              </a:solidFill>
            </a:endParaRP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Os </a:t>
            </a:r>
            <a:r>
              <a:rPr lang="pt-PT" sz="1400" b="1" dirty="0">
                <a:solidFill>
                  <a:schemeClr val="tx1"/>
                </a:solidFill>
              </a:rPr>
              <a:t>Serviços da Presidência do IPL </a:t>
            </a:r>
            <a:r>
              <a:rPr lang="pt-PT" sz="1400" dirty="0">
                <a:solidFill>
                  <a:schemeClr val="tx1"/>
                </a:solidFill>
              </a:rPr>
              <a:t>desenvolveram parcerias ao nível académico, cientifico, tecnológico, empresarial e social.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36512" y="908720"/>
            <a:ext cx="2013992" cy="125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População Servida IPL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8</a:t>
            </a:fld>
            <a:endParaRPr lang="pt-PT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232653" y="3747144"/>
            <a:ext cx="6616824" cy="3066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400" dirty="0">
                <a:solidFill>
                  <a:schemeClr val="tx1"/>
                </a:solidFill>
              </a:rPr>
              <a:t>População servida </a:t>
            </a:r>
            <a:r>
              <a:rPr lang="pt-PT" sz="1400" b="1" dirty="0">
                <a:solidFill>
                  <a:schemeClr val="tx1"/>
                </a:solidFill>
              </a:rPr>
              <a:t>SAS/IPL</a:t>
            </a:r>
            <a:r>
              <a:rPr lang="pt-PT" sz="1400" dirty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Os estudantes do IPL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 comunidade estudantil de outras academias de ensino superior.</a:t>
            </a:r>
          </a:p>
          <a:p>
            <a:pPr algn="just"/>
            <a:r>
              <a:rPr lang="pt-PT" sz="1400" dirty="0">
                <a:solidFill>
                  <a:schemeClr val="tx1"/>
                </a:solidFill>
              </a:rPr>
              <a:t>Os </a:t>
            </a:r>
            <a:r>
              <a:rPr lang="pt-PT" sz="1400" b="1" dirty="0">
                <a:solidFill>
                  <a:schemeClr val="tx1"/>
                </a:solidFill>
              </a:rPr>
              <a:t>SAS/IPL</a:t>
            </a:r>
            <a:r>
              <a:rPr lang="pt-PT" sz="1400" dirty="0">
                <a:solidFill>
                  <a:schemeClr val="tx1"/>
                </a:solidFill>
              </a:rPr>
              <a:t> desenvolvem parcerias ao nível de: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Prestação de serviços de saúde, 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Atividades culturais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Atividades desportivas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Atividades de voluntariado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 IPL e suas Unidades Orgânicas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Serviços da Tutela</a:t>
            </a:r>
          </a:p>
          <a:p>
            <a:pPr marL="285750" indent="-285750" algn="just">
              <a:buClr>
                <a:srgbClr val="00B0F0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Outros Serviços de </a:t>
            </a:r>
            <a:r>
              <a:rPr lang="pt-PT" sz="1400" dirty="0" err="1">
                <a:solidFill>
                  <a:schemeClr val="tx1"/>
                </a:solidFill>
              </a:rPr>
              <a:t>Acção</a:t>
            </a:r>
            <a:r>
              <a:rPr lang="pt-PT" sz="1400" dirty="0">
                <a:solidFill>
                  <a:schemeClr val="tx1"/>
                </a:solidFill>
              </a:rPr>
              <a:t> </a:t>
            </a:r>
            <a:r>
              <a:rPr lang="pt-PT" sz="1400" dirty="0" smtClean="0">
                <a:solidFill>
                  <a:schemeClr val="tx1"/>
                </a:solidFill>
              </a:rPr>
              <a:t>Social</a:t>
            </a:r>
            <a:endParaRPr lang="pt-PT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36512" y="3501008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População Servida SAS/IPL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4649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5736" y="1055464"/>
            <a:ext cx="6616824" cy="4029720"/>
          </a:xfrm>
        </p:spPr>
        <p:txBody>
          <a:bodyPr>
            <a:noAutofit/>
          </a:bodyPr>
          <a:lstStyle/>
          <a:p>
            <a:pPr algn="l"/>
            <a:r>
              <a:rPr lang="pt-PT" sz="1400" dirty="0">
                <a:solidFill>
                  <a:schemeClr val="tx1"/>
                </a:solidFill>
              </a:rPr>
              <a:t>Para dar cumprimento aos compromissos de serviço da sua Missão, os </a:t>
            </a:r>
            <a:r>
              <a:rPr lang="pt-PT" sz="1400" b="1" dirty="0">
                <a:solidFill>
                  <a:schemeClr val="tx1"/>
                </a:solidFill>
              </a:rPr>
              <a:t>Serviços da Presidência do IPL </a:t>
            </a:r>
            <a:r>
              <a:rPr lang="pt-PT" sz="1400" dirty="0">
                <a:solidFill>
                  <a:schemeClr val="tx1"/>
                </a:solidFill>
              </a:rPr>
              <a:t>estão organizados conforme Organograma em baixo.</a:t>
            </a:r>
          </a:p>
          <a:p>
            <a:pPr algn="l"/>
            <a:endParaRPr lang="pt-PT" sz="1400" dirty="0">
              <a:solidFill>
                <a:schemeClr val="tx1"/>
              </a:solidFill>
            </a:endParaRPr>
          </a:p>
          <a:p>
            <a:pPr algn="l"/>
            <a:r>
              <a:rPr lang="pt-PT" sz="1400" dirty="0">
                <a:solidFill>
                  <a:schemeClr val="tx1"/>
                </a:solidFill>
              </a:rPr>
              <a:t>A estrutura dos Serviços da Presidência do Instituto Politécnico Lisboa é constituída por 7 áreas, especificamente: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Departamento de Sistemas de Informação e Comunicações  (DSIC)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Departamento de Gestão de Recursos Humanos  (DGRH)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Departamento de Gestão Financeira (DGF)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Departamento de Assessoria Jurídica (DAJ)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Departamento de Contratação Pública e Património  (CPP)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Gabinetes de Apoio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Grupos de Trabalho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496" y="908720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Orgânica Interna  IPL</a:t>
            </a:r>
          </a:p>
        </p:txBody>
      </p:sp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0CBA-CB1C-49AE-8FE9-2225A0E44867}" type="slidenum">
              <a:rPr lang="pt-PT" smtClean="0"/>
              <a:pPr/>
              <a:t>9</a:t>
            </a:fld>
            <a:endParaRPr lang="pt-PT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195736" y="4582492"/>
            <a:ext cx="6616824" cy="20148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PT" sz="1400" dirty="0">
                <a:solidFill>
                  <a:schemeClr val="tx1"/>
                </a:solidFill>
              </a:rPr>
              <a:t>A estrutura dos </a:t>
            </a:r>
            <a:r>
              <a:rPr lang="pt-PT" sz="1400" b="1" dirty="0">
                <a:solidFill>
                  <a:schemeClr val="tx1"/>
                </a:solidFill>
              </a:rPr>
              <a:t>SAS/IPL</a:t>
            </a:r>
            <a:r>
              <a:rPr lang="pt-PT" sz="1400" dirty="0">
                <a:solidFill>
                  <a:schemeClr val="tx1"/>
                </a:solidFill>
              </a:rPr>
              <a:t> é constituída por 6 áreas, especificamente: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Alimentação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Planeamento e Gestão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Recursos Humanos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Apoios Económicos Diretos</a:t>
            </a:r>
          </a:p>
          <a:p>
            <a:pPr marL="285750" lvl="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Alojamento</a:t>
            </a:r>
          </a:p>
          <a:p>
            <a:pPr marL="285750" indent="-285750" algn="l">
              <a:buClr>
                <a:schemeClr val="accent5"/>
              </a:buClr>
              <a:buFont typeface="Wingdings" panose="05000000000000000000" pitchFamily="2" charset="2"/>
              <a:buChar char="ü"/>
            </a:pPr>
            <a:r>
              <a:rPr lang="pt-PT" sz="1400" dirty="0">
                <a:solidFill>
                  <a:schemeClr val="tx1"/>
                </a:solidFill>
              </a:rPr>
              <a:t>Atividades desportivas e culturais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496" y="4363740"/>
            <a:ext cx="20139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PT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Orgânica Interna  SAS/IPL</a:t>
            </a: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RF02-PR.GES/V05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6871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1638</Words>
  <Application>Microsoft Office PowerPoint</Application>
  <PresentationFormat>Apresentação no Ecrã (4:3)</PresentationFormat>
  <Paragraphs>212</Paragraphs>
  <Slides>17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17</vt:i4>
      </vt:variant>
    </vt:vector>
  </HeadingPairs>
  <TitlesOfParts>
    <vt:vector size="24" baseType="lpstr">
      <vt:lpstr>Arial</vt:lpstr>
      <vt:lpstr>Calibri</vt:lpstr>
      <vt:lpstr>Tahoma</vt:lpstr>
      <vt:lpstr>Wingdings</vt:lpstr>
      <vt:lpstr>Office Theme</vt:lpstr>
      <vt:lpstr>Visio</vt:lpstr>
      <vt:lpstr>Worksheet</vt:lpstr>
      <vt:lpstr>Apresentação do PowerPoint</vt:lpstr>
      <vt:lpstr>Apresentação do Instituto Politécnico de Lisboa</vt:lpstr>
      <vt:lpstr>Apresentação dos Serviços de Acção Social do Instituto Politécnico de Lisboa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QW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</dc:creator>
  <cp:lastModifiedBy>Carla Isabel de Jesus da Silva Brito Tomaz</cp:lastModifiedBy>
  <cp:revision>98</cp:revision>
  <cp:lastPrinted>2019-06-05T07:44:49Z</cp:lastPrinted>
  <dcterms:created xsi:type="dcterms:W3CDTF">2013-10-22T08:26:15Z</dcterms:created>
  <dcterms:modified xsi:type="dcterms:W3CDTF">2021-06-16T13:03:26Z</dcterms:modified>
</cp:coreProperties>
</file>